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5551" r:id="rId4"/>
  </p:sldMasterIdLst>
  <p:notesMasterIdLst>
    <p:notesMasterId r:id="rId28"/>
  </p:notesMasterIdLst>
  <p:handoutMasterIdLst>
    <p:handoutMasterId r:id="rId29"/>
  </p:handoutMasterIdLst>
  <p:sldIdLst>
    <p:sldId id="2147482329" r:id="rId5"/>
    <p:sldId id="2147479625" r:id="rId6"/>
    <p:sldId id="2147482332" r:id="rId7"/>
    <p:sldId id="2147482335" r:id="rId8"/>
    <p:sldId id="2147482348" r:id="rId9"/>
    <p:sldId id="2147482339" r:id="rId10"/>
    <p:sldId id="2147482343" r:id="rId11"/>
    <p:sldId id="2147482342" r:id="rId12"/>
    <p:sldId id="2147482344" r:id="rId13"/>
    <p:sldId id="2147482352" r:id="rId14"/>
    <p:sldId id="2147482340" r:id="rId15"/>
    <p:sldId id="2147482351" r:id="rId16"/>
    <p:sldId id="2147482353" r:id="rId17"/>
    <p:sldId id="2147482338" r:id="rId18"/>
    <p:sldId id="2147482341" r:id="rId19"/>
    <p:sldId id="2147482345" r:id="rId20"/>
    <p:sldId id="2147482347" r:id="rId21"/>
    <p:sldId id="2147482350" r:id="rId22"/>
    <p:sldId id="2147482349" r:id="rId23"/>
    <p:sldId id="2147482354" r:id="rId24"/>
    <p:sldId id="2147482355" r:id="rId25"/>
    <p:sldId id="2147482333" r:id="rId26"/>
    <p:sldId id="2147481902" r:id="rId2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DC6"/>
    <a:srgbClr val="D6522B"/>
    <a:srgbClr val="622512"/>
    <a:srgbClr val="F3CBBF"/>
    <a:srgbClr val="657076"/>
    <a:srgbClr val="B17F25"/>
    <a:srgbClr val="359617"/>
    <a:srgbClr val="549BEC"/>
    <a:srgbClr val="9CEBFF"/>
    <a:srgbClr val="46B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DE063-08F5-490F-8245-2A4C9CF5B68E}" v="2" dt="2025-03-17T14:41:04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3" autoAdjust="0"/>
    <p:restoredTop sz="83355" autoAdjust="0"/>
  </p:normalViewPr>
  <p:slideViewPr>
    <p:cSldViewPr snapToGrid="0">
      <p:cViewPr varScale="1">
        <p:scale>
          <a:sx n="82" d="100"/>
          <a:sy n="82" d="100"/>
        </p:scale>
        <p:origin x="12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 Plana" userId="ad65eecb-93c3-4a87-af3d-3316c9ffdfe8" providerId="ADAL" clId="{2A7DE063-08F5-490F-8245-2A4C9CF5B68E}"/>
    <pc:docChg chg="delSld">
      <pc:chgData name="Ricard Plana" userId="ad65eecb-93c3-4a87-af3d-3316c9ffdfe8" providerId="ADAL" clId="{2A7DE063-08F5-490F-8245-2A4C9CF5B68E}" dt="2025-03-17T14:42:33.433" v="0" actId="47"/>
      <pc:docMkLst>
        <pc:docMk/>
      </pc:docMkLst>
      <pc:sldChg chg="del">
        <pc:chgData name="Ricard Plana" userId="ad65eecb-93c3-4a87-af3d-3316c9ffdfe8" providerId="ADAL" clId="{2A7DE063-08F5-490F-8245-2A4C9CF5B68E}" dt="2025-03-17T14:42:33.433" v="0" actId="47"/>
        <pc:sldMkLst>
          <pc:docMk/>
          <pc:sldMk cId="1452983703" sldId="2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3/17/2025 3:42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foundry/reference/region-suppor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details/cognitive-services/openai-service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73BE6-2F19-B373-303B-70878F122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62E7B-F996-6EB0-A710-08B0F3F4F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BA651-1165-F426-A716-0C24B0FCC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7252BB9-AF5C-39AF-CF9F-2299F314751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0AF0-4E8A-FB6E-E6B9-D31D86CD27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A3C242-7B06-A18D-729A-32F9CE7057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E569B-F9EB-8A4E-CC3B-614771F0F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6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 dirty="0">
                <a:latin typeface="Segoe UI"/>
                <a:cs typeface="Segoe UI"/>
                <a:hlinkClick r:id="rId3"/>
              </a:rPr>
              <a:t>https://learn.microsoft.com/en-us/azure/ai-foundry/reference/region-support</a:t>
            </a:r>
            <a:endParaRPr lang="en-US" sz="850" dirty="0">
              <a:latin typeface="Segoe UI"/>
              <a:cs typeface="Segoe UI"/>
            </a:endParaRPr>
          </a:p>
          <a:p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02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CB900-EFE8-30CC-EE9C-4069A09A3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E2520-F115-AB1B-7EB7-2744EDBEC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7645A7-1A90-8A30-5923-849DB9972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 dirty="0">
                <a:latin typeface="Segoe UI"/>
                <a:cs typeface="Segoe UI"/>
                <a:hlinkClick r:id="rId3"/>
              </a:rPr>
              <a:t>Azure OpenAI Service - Pricing | Microsoft Azure</a:t>
            </a:r>
            <a:r>
              <a:rPr lang="en-US" sz="850" dirty="0">
                <a:latin typeface="Segoe UI"/>
                <a:cs typeface="Segoe UI"/>
              </a:rPr>
              <a:t> - GPT 4.0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89F1829-0123-A3FE-3EA5-B6DBA2B732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7DDEC-96AB-FCB2-0E93-73F134D1A2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13B9EFE-AE64-6E2D-3A60-C81F620C201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4C4EA-97DA-4B05-5B57-976126DB9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31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37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CFB09-7BA8-3D23-F07F-5C348835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4FFC9-2959-36C8-80A1-A4BBA1D34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E386A-C979-A4E0-4D67-24A4512E7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C2D25C3-433A-2254-3BF5-6AB37DCAC5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406F4-E69D-C9C4-9E81-76594CF6BA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A40FB1-77A9-9DF9-FEE1-C9028473561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5C820-44B9-8603-6470-16C62A032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DBCFE-7E8B-4EDD-8D41-EF44A676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F8810-4EEC-F44A-1637-8C1429C43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FEC66-23B9-42D5-FB00-A1DD04CA0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F950ABD-6B02-FF18-EA19-F09249FC028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8401A-E979-03C6-B5EF-C834F6DC70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D3C1C34-421C-62BD-7764-963B162BA44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B05C2-F56E-0A2D-08DC-6EF14FF76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63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42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14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5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1784E-153C-633A-6110-BB4B565D4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D65948-AB32-0C56-8EED-0AF54648C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DD38E-6312-2D97-3FA5-2A67742CC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B515CE3-71DD-0A9A-FBC7-E3639BC889A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BD08A-1385-8807-926B-E5A06BB5F5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878929-CF53-EF49-DBC3-FCEB4F6010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98E99-9860-B02B-C1C8-DA95D932FE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1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1EE3-9161-E2CF-9BCC-D61E0E803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5C11B-BDCE-C436-FFDB-89A6754F3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24484-AE8E-7F60-F79A-C5B9693A2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sz="850" dirty="0">
              <a:latin typeface="Segoe UI"/>
              <a:cs typeface="Segoe UI"/>
            </a:endParaRPr>
          </a:p>
          <a:p>
            <a:pPr marL="171450" indent="-171450">
              <a:buFont typeface="Calibri"/>
              <a:buChar char="-"/>
            </a:pPr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DBF4CFD-AE8D-1149-E73D-2D90183735A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AAA8D-2E84-633E-757A-073E335788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A89FE1-2153-1A4C-F780-A6A418F2B5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7A9E9-0BC9-A3AA-0CFE-B9D8317DE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0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850">
                <a:latin typeface="Segoe UI"/>
                <a:cs typeface="Segoe UI"/>
              </a:rPr>
              <a:t>All the demos are here!</a:t>
            </a:r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3/17/2025 3:42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32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F4C1-045D-A7BF-228F-C4C9FF54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5F9AB4-AF71-494D-104A-D8F29E65D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7B713-0A5C-AB6D-DB12-369149512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NL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NL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  <a:p>
            <a:endParaRPr lang="en-NL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C2933B3-51DA-3972-B12B-F488C3DDB90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DC616-3F06-5291-C8AA-EAFD0E0BCC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A24E47-7EAE-F76D-A122-44320A39C9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6B2FA-9412-602F-F876-6427DC2AF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29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7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 dirty="0">
                <a:latin typeface="Calibri"/>
                <a:ea typeface="Calibri"/>
                <a:cs typeface="Calibri"/>
              </a:rPr>
              <a:t>Es </a:t>
            </a:r>
            <a:r>
              <a:rPr lang="en-US" sz="850" dirty="0" err="1">
                <a:latin typeface="Calibri"/>
                <a:ea typeface="Calibri"/>
                <a:cs typeface="Calibri"/>
              </a:rPr>
              <a:t>una</a:t>
            </a:r>
            <a:r>
              <a:rPr lang="en-US" sz="850" dirty="0">
                <a:latin typeface="Calibri"/>
                <a:ea typeface="Calibri"/>
                <a:cs typeface="Calibri"/>
              </a:rPr>
              <a:t> </a:t>
            </a:r>
            <a:r>
              <a:rPr lang="en-US" sz="850" dirty="0" err="1">
                <a:latin typeface="Calibri"/>
                <a:ea typeface="Calibri"/>
                <a:cs typeface="Calibri"/>
              </a:rPr>
              <a:t>herramienta</a:t>
            </a:r>
            <a:r>
              <a:rPr lang="en-US" sz="850" dirty="0">
                <a:latin typeface="Calibri"/>
                <a:ea typeface="Calibri"/>
                <a:cs typeface="Calibri"/>
              </a:rPr>
              <a:t> </a:t>
            </a:r>
            <a:r>
              <a:rPr lang="en-US" sz="850" dirty="0" err="1">
                <a:latin typeface="Calibri"/>
                <a:ea typeface="Calibri"/>
                <a:cs typeface="Calibri"/>
              </a:rPr>
              <a:t>intuitiva</a:t>
            </a:r>
            <a:r>
              <a:rPr lang="en-US" sz="850" dirty="0">
                <a:latin typeface="Calibri"/>
                <a:ea typeface="Calibri"/>
                <a:cs typeface="Calibri"/>
              </a:rPr>
              <a:t> y </a:t>
            </a:r>
            <a:r>
              <a:rPr lang="en-US" sz="850" dirty="0" err="1">
                <a:latin typeface="Calibri"/>
                <a:ea typeface="Calibri"/>
                <a:cs typeface="Calibri"/>
              </a:rPr>
              <a:t>fácil</a:t>
            </a:r>
            <a:r>
              <a:rPr lang="en-US" sz="850" dirty="0">
                <a:latin typeface="Calibri"/>
                <a:ea typeface="Calibri"/>
                <a:cs typeface="Calibri"/>
              </a:rPr>
              <a:t> de </a:t>
            </a:r>
            <a:r>
              <a:rPr lang="en-US" sz="850" dirty="0" err="1">
                <a:latin typeface="Calibri"/>
                <a:ea typeface="Calibri"/>
                <a:cs typeface="Calibri"/>
              </a:rPr>
              <a:t>utilizar</a:t>
            </a:r>
            <a:r>
              <a:rPr lang="en-US" sz="850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sz="850" dirty="0">
              <a:latin typeface="Calibri"/>
              <a:ea typeface="Calibri"/>
              <a:cs typeface="Calibri"/>
            </a:endParaRPr>
          </a:p>
          <a:p>
            <a:r>
              <a:rPr lang="en-US" sz="850" dirty="0">
                <a:latin typeface="Segoe UI"/>
                <a:cs typeface="Segoe UI"/>
              </a:rPr>
              <a:t>https://learn.microsoft.com/en-us/azure/ai-foundry/what-is-ai-foundry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0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37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9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C379111-541B-1A03-21CB-5FB19CD3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400">
                <a:solidFill>
                  <a:schemeClr val="tx1"/>
                </a:solidFill>
                <a:cs typeface="Segoe UI"/>
              </a:rPr>
              <a:t>Speaker name</a:t>
            </a:r>
            <a:endParaRPr lang="en-US" sz="3200">
              <a:solidFill>
                <a:schemeClr val="tx1"/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0FBD8-79D3-8C94-1843-5106EC9586FA}"/>
              </a:ext>
            </a:extLst>
          </p:cNvPr>
          <p:cNvSpPr txBox="1">
            <a:spLocks/>
          </p:cNvSpPr>
          <p:nvPr userDrawn="1"/>
        </p:nvSpPr>
        <p:spPr>
          <a:xfrm>
            <a:off x="562232" y="2347217"/>
            <a:ext cx="11302666" cy="171739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>
                <a:solidFill>
                  <a:srgbClr val="FFFFFF"/>
                </a:solidFill>
                <a:cs typeface="Segoe Sans Display Semibold"/>
              </a:rPr>
              <a:t>Demo</a:t>
            </a:r>
          </a:p>
          <a:p>
            <a:endParaRPr lang="en-US" sz="4400">
              <a:solidFill>
                <a:srgbClr val="FFFFFF"/>
              </a:solidFill>
              <a:cs typeface="Segoe Sans Display Semibold"/>
            </a:endParaRPr>
          </a:p>
          <a:p>
            <a:r>
              <a:rPr lang="en-US" sz="3600">
                <a:solidFill>
                  <a:srgbClr val="FFFFFF"/>
                </a:solidFill>
                <a:latin typeface="+mn-lt"/>
                <a:cs typeface="Segoe Sans Display Semibold"/>
              </a:rPr>
              <a:t>Demo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foundry/reference/region-suppor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i.azure.com/resource/deployments/%2Fsubscriptions%2F3ab21a4d-d9f4-4037-9c1c-20e9d01b5612%2FresourceGroups%2Frg-algoritmia-Prod-algoritmiaAI%2Fproviders%2FMicrosoft.CognitiveServices%2Faccounts%2Falgopenai2%2Fdeployments%2Fgpt-35?wsid=/subscriptions/3ab21a4d-d9f4-4037-9c1c-20e9d01b5612/resourceGroups/rg-algoritmia-Prod-algoritmiaAI/providers/Microsoft.CognitiveServices/accounts/algopenai2&amp;tid=4c904847-8291-4d6a-ad20-c777e2132a1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2136634"/>
            <a:ext cx="6069387" cy="1354217"/>
          </a:xfrm>
        </p:spPr>
        <p:txBody>
          <a:bodyPr/>
          <a:lstStyle/>
          <a:p>
            <a:r>
              <a:rPr lang="en-US" sz="4400" dirty="0" err="1">
                <a:solidFill>
                  <a:srgbClr val="FFFFFF"/>
                </a:solidFill>
                <a:latin typeface="+mj-lt"/>
              </a:rPr>
              <a:t>Construye</a:t>
            </a:r>
            <a:r>
              <a:rPr lang="en-US" sz="4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+mj-lt"/>
              </a:rPr>
              <a:t>tu</a:t>
            </a:r>
            <a:r>
              <a:rPr lang="en-US" sz="4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+mj-lt"/>
              </a:rPr>
              <a:t>propia</a:t>
            </a:r>
            <a:r>
              <a:rPr lang="en-US" sz="4400" dirty="0">
                <a:solidFill>
                  <a:srgbClr val="FFFFFF"/>
                </a:solidFill>
                <a:latin typeface="+mj-lt"/>
              </a:rPr>
              <a:t> IA con AI Foundry</a:t>
            </a:r>
          </a:p>
        </p:txBody>
      </p:sp>
      <p:pic>
        <p:nvPicPr>
          <p:cNvPr id="3" name="Picture 2" descr="A logo with a city in the background">
            <a:extLst>
              <a:ext uri="{FF2B5EF4-FFF2-40B4-BE49-F238E27FC236}">
                <a16:creationId xmlns:a16="http://schemas.microsoft.com/office/drawing/2014/main" id="{E4FCC983-9407-3F0F-4B9C-5507EF41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58" y="635064"/>
            <a:ext cx="8780414" cy="494392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EA7CDF-1550-5EFF-3391-1213AA13DB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16801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2754C-E48A-0CF0-3D5B-BAF3448C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62F6-6A77-9C70-BA4E-A83FC992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>
                <a:cs typeface="Segoe UI Semibold"/>
              </a:rPr>
              <a:t>A modo de </a:t>
            </a:r>
            <a:r>
              <a:rPr lang="en-US" sz="4400" err="1">
                <a:cs typeface="Segoe UI Semibold"/>
              </a:rPr>
              <a:t>resumen</a:t>
            </a:r>
            <a:r>
              <a:rPr lang="en-US" sz="4400">
                <a:cs typeface="Segoe UI Semibold"/>
              </a:rPr>
              <a:t>...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32A009-9BF5-AD82-E894-CE68E7E3749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1648946"/>
            <a:ext cx="11018838" cy="4406245"/>
          </a:xfrm>
        </p:spPr>
      </p:pic>
    </p:spTree>
    <p:extLst>
      <p:ext uri="{BB962C8B-B14F-4D97-AF65-F5344CB8AC3E}">
        <p14:creationId xmlns:p14="http://schemas.microsoft.com/office/powerpoint/2010/main" val="25573151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FC46-4E56-3F25-A327-35C851CAD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0C00-5361-91C7-9284-EF7A0A7A2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>
                <a:cs typeface="Segoe UI Semibold"/>
              </a:rPr>
              <a:t>¿</a:t>
            </a:r>
            <a:r>
              <a:rPr lang="en-US" sz="4400" err="1">
                <a:cs typeface="Segoe UI Semibold"/>
              </a:rPr>
              <a:t>Cómo</a:t>
            </a:r>
            <a:r>
              <a:rPr lang="en-US" sz="4400">
                <a:cs typeface="Segoe UI Semibold"/>
              </a:rPr>
              <a:t> se integra?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B98D-315E-49E9-B731-673582583D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490186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s-ES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>
                <a:latin typeface="Segoe UI"/>
                <a:cs typeface="Segoe UI"/>
              </a:rPr>
              <a:t>Está integrado con otros servicios de Azure, como por ejemplo Azure Machine </a:t>
            </a:r>
            <a:r>
              <a:rPr lang="es-ES" err="1">
                <a:latin typeface="Segoe UI"/>
                <a:cs typeface="Segoe UI"/>
              </a:rPr>
              <a:t>Learning</a:t>
            </a:r>
            <a:r>
              <a:rPr lang="es-ES">
                <a:latin typeface="Segoe UI"/>
                <a:cs typeface="Segoe UI"/>
              </a:rPr>
              <a:t>, Azure Cognitive </a:t>
            </a:r>
            <a:r>
              <a:rPr lang="es-ES" err="1">
                <a:latin typeface="Segoe UI"/>
                <a:cs typeface="Segoe UI"/>
              </a:rPr>
              <a:t>Services</a:t>
            </a:r>
            <a:r>
              <a:rPr lang="es-ES">
                <a:latin typeface="Segoe UI"/>
                <a:cs typeface="Segoe UI"/>
              </a:rPr>
              <a:t> y Azure Data Factory.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s-ES"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>
                <a:latin typeface="Segoe UI"/>
                <a:cs typeface="Segoe UI"/>
              </a:rPr>
              <a:t>Su estructura simple facilita la colaboración entre profesionales, data </a:t>
            </a:r>
            <a:r>
              <a:rPr lang="es-ES" err="1">
                <a:latin typeface="Segoe UI"/>
                <a:cs typeface="Segoe UI"/>
              </a:rPr>
              <a:t>scientists</a:t>
            </a:r>
            <a:r>
              <a:rPr lang="es-ES">
                <a:latin typeface="Segoe UI"/>
                <a:cs typeface="Segoe UI"/>
              </a:rPr>
              <a:t>, ingenieros y usuarios de negocio para generar soluciones de IA.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78327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B45AC-DD09-7682-469B-5A876EA6E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E571-DA14-40F5-4F70-11E384624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 err="1">
                <a:cs typeface="Segoe UI Semibold"/>
              </a:rPr>
              <a:t>Disponibilidad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E1B40-F5EB-04A1-576E-DDE675939C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600986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 dirty="0">
                <a:cs typeface="Segoe UI"/>
              </a:rPr>
              <a:t>Disponible en diferentes regiones de Azure las cuales se pueden encontrar en la </a:t>
            </a:r>
            <a:r>
              <a:rPr lang="es-ES" dirty="0">
                <a:cs typeface="Segoe UI"/>
                <a:hlinkClick r:id="rId3"/>
              </a:rPr>
              <a:t>documentación</a:t>
            </a:r>
            <a:r>
              <a:rPr lang="es-ES" dirty="0">
                <a:cs typeface="Segoe UI"/>
              </a:rPr>
              <a:t>.</a:t>
            </a:r>
            <a:endParaRPr lang="es-E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s-E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 dirty="0">
                <a:cs typeface="Segoe UI"/>
              </a:rPr>
              <a:t>Se recomienda su despliegue en las siguientes regiones: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s-ES" dirty="0"/>
          </a:p>
          <a:p>
            <a:pPr lvl="1">
              <a:lnSpc>
                <a:spcPct val="90000"/>
              </a:lnSpc>
              <a:spcBef>
                <a:spcPct val="0"/>
              </a:spcBef>
              <a:buFont typeface="Courier New" panose="05000000000000000000" pitchFamily="2" charset="2"/>
              <a:buChar char="o"/>
            </a:pPr>
            <a:r>
              <a:rPr lang="es-ES" dirty="0" err="1">
                <a:cs typeface="Segoe UI"/>
              </a:rPr>
              <a:t>Sweden</a:t>
            </a:r>
            <a:r>
              <a:rPr lang="es-ES" dirty="0">
                <a:cs typeface="Segoe UI"/>
              </a:rPr>
              <a:t> Central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Courier New" panose="05000000000000000000" pitchFamily="2" charset="2"/>
              <a:buChar char="o"/>
            </a:pPr>
            <a:endParaRPr lang="es-ES" dirty="0">
              <a:cs typeface="Segoe UI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buFont typeface="Courier New" panose="05000000000000000000" pitchFamily="2" charset="2"/>
              <a:buChar char="o"/>
            </a:pPr>
            <a:r>
              <a:rPr lang="es-ES" dirty="0">
                <a:cs typeface="Segoe UI"/>
              </a:rPr>
              <a:t>Australia East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 typeface="Courier New" panose="05000000000000000000" pitchFamily="2" charset="2"/>
              <a:buChar char="o"/>
            </a:pPr>
            <a:endParaRPr lang="es-ES" dirty="0">
              <a:cs typeface="Segoe UI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buFont typeface="Courier New" panose="05000000000000000000" pitchFamily="2" charset="2"/>
              <a:buChar char="o"/>
            </a:pPr>
            <a:r>
              <a:rPr lang="es-ES">
                <a:cs typeface="Segoe UI"/>
              </a:rPr>
              <a:t>East US</a:t>
            </a:r>
            <a:endParaRPr lang="es-ES" dirty="0">
              <a:cs typeface="Segoe UI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buFont typeface="Courier New" panose="05000000000000000000" pitchFamily="2" charset="2"/>
              <a:buChar char="o"/>
            </a:pPr>
            <a:endParaRPr lang="es-E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0175498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BB6F-EE60-E7DD-F365-EB6D33982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4AF5-7F15-65A7-1C8F-B1896480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>
                <a:cs typeface="Segoe UI Semibold"/>
              </a:rPr>
              <a:t>Costes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A85BD-F695-C318-4439-D1F363A788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775597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 dirty="0">
                <a:cs typeface="Segoe UI"/>
              </a:rPr>
              <a:t>En función del modelo podemos ver sus costes asociados desde Azure Open AI </a:t>
            </a:r>
            <a:r>
              <a:rPr lang="es-ES" dirty="0" err="1">
                <a:cs typeface="Segoe UI"/>
              </a:rPr>
              <a:t>Foundry</a:t>
            </a:r>
            <a:r>
              <a:rPr lang="es-ES" dirty="0">
                <a:cs typeface="Segoe UI"/>
              </a:rPr>
              <a:t>.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F20AD-D7C4-3BBA-F83C-9E0DF82E74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15" y="2854777"/>
            <a:ext cx="5618284" cy="3399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2B8B9-3065-8ED9-9832-F5EFDA7696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58" y="3411344"/>
            <a:ext cx="5968093" cy="227776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E7A1221-584E-9866-BF85-41FC962D566C}"/>
              </a:ext>
            </a:extLst>
          </p:cNvPr>
          <p:cNvSpPr/>
          <p:nvPr/>
        </p:nvSpPr>
        <p:spPr bwMode="auto">
          <a:xfrm>
            <a:off x="5563253" y="4805934"/>
            <a:ext cx="586523" cy="484632"/>
          </a:xfrm>
          <a:prstGeom prst="right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47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2B9D-C823-CEC3-27BD-C0DA8B69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¡Manos a la obra!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E1B6A0-38B9-8AD6-C92F-10EC5CA843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7" y="1188762"/>
            <a:ext cx="9871598" cy="5400000"/>
          </a:xfrm>
        </p:spPr>
      </p:pic>
    </p:spTree>
    <p:extLst>
      <p:ext uri="{BB962C8B-B14F-4D97-AF65-F5344CB8AC3E}">
        <p14:creationId xmlns:p14="http://schemas.microsoft.com/office/powerpoint/2010/main" val="1098197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6557-6BB3-F346-CD17-028F0A893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00A5-7BA0-DC5A-0AE5-940161AF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¡Manos a la obra!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A647E6-A165-9127-50B3-5F326415C0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515" y="1143000"/>
            <a:ext cx="989404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32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46B6B-18A9-DC42-23C2-4F8E5812F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CABE7-0CFF-33E6-7C9C-F03A6555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¡Manos a la obra!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EB0D5C38-6EA5-84D7-871C-5E9A5C0CD7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" y="1097912"/>
            <a:ext cx="1010846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55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13BE-E0CE-3F54-DA8B-70B8675A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Usemos nuestras implementaciones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87CC-97B5-FAEC-6B0C-586D2DF31E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20" y="1147606"/>
            <a:ext cx="10758094" cy="54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76C2C5-B976-276A-2AD6-783242DFF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760" y="1174756"/>
            <a:ext cx="3972479" cy="537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B257E-C420-2744-7A4D-23E750684D9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040" y="1610531"/>
            <a:ext cx="6806843" cy="4501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EB2C1F-8E03-2122-2F9D-6FFE883F89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759" y="1738599"/>
            <a:ext cx="3753404" cy="46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2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B187-425B-59DB-0DE5-5670F18D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¿Pero… y como lo usamos?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0F4CC2-6DA1-0D4F-B58C-487D94E1723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636" y="1136573"/>
            <a:ext cx="8236728" cy="51437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4F1BB7-35BD-CF42-6C2A-0DB69C4A2A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634" y="2354611"/>
            <a:ext cx="6430731" cy="27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21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3D85-0457-99BB-9731-656292C6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Limitaciones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B802D-B51B-0DEB-1219-0C156FDDF8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779" y="1435100"/>
            <a:ext cx="10013244" cy="48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86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a beard wearing glasses&#10;&#10;Description automatically generated">
            <a:extLst>
              <a:ext uri="{FF2B5EF4-FFF2-40B4-BE49-F238E27FC236}">
                <a16:creationId xmlns:a16="http://schemas.microsoft.com/office/drawing/2014/main" id="{EC6C5AFA-8136-6D8F-51C0-3DCD12A1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312" y="2433158"/>
            <a:ext cx="1831948" cy="23175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Google Shape;172;p39">
            <a:extLst>
              <a:ext uri="{FF2B5EF4-FFF2-40B4-BE49-F238E27FC236}">
                <a16:creationId xmlns:a16="http://schemas.microsoft.com/office/drawing/2014/main" id="{F6B4EE73-DFC4-EE9F-619B-499952DD4676}"/>
              </a:ext>
            </a:extLst>
          </p:cNvPr>
          <p:cNvCxnSpPr>
            <a:cxnSpLocks/>
          </p:cNvCxnSpPr>
          <p:nvPr/>
        </p:nvCxnSpPr>
        <p:spPr>
          <a:xfrm>
            <a:off x="702166" y="1031672"/>
            <a:ext cx="1804787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6BC8EE1-81D1-F62E-C49D-054F4D8ED4C0}"/>
              </a:ext>
            </a:extLst>
          </p:cNvPr>
          <p:cNvSpPr txBox="1">
            <a:spLocks/>
          </p:cNvSpPr>
          <p:nvPr/>
        </p:nvSpPr>
        <p:spPr>
          <a:xfrm>
            <a:off x="259172" y="1284053"/>
            <a:ext cx="5229079" cy="8919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🔗 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LinkedIn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https://www.linkedin.com/in/id365font/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👨‍💻 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GitHub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https://github.com/iD365FOnt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🌐 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Blog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https://www.id365font.com/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🎙️ 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Podcast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https://open.spotify.com/show/6mz6Vje8U9PlmMbUqwaptm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8B4F3E-403D-99CC-7C98-3D7F9F683EEA}"/>
              </a:ext>
            </a:extLst>
          </p:cNvPr>
          <p:cNvSpPr txBox="1">
            <a:spLocks/>
          </p:cNvSpPr>
          <p:nvPr/>
        </p:nvSpPr>
        <p:spPr>
          <a:xfrm>
            <a:off x="234295" y="3494263"/>
            <a:ext cx="5205741" cy="651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🔗 </a:t>
            </a: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LinkedIn</a:t>
            </a: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: https://www.linkedin.com/in/ricardplanallaurado/</a:t>
            </a:r>
          </a:p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👨‍💻 </a:t>
            </a: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GitHub</a:t>
            </a: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: https://github.com/ricardPlana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BBF88E-AD46-8F00-949C-6458CF615873}"/>
              </a:ext>
            </a:extLst>
          </p:cNvPr>
          <p:cNvSpPr/>
          <p:nvPr/>
        </p:nvSpPr>
        <p:spPr>
          <a:xfrm>
            <a:off x="255359" y="363748"/>
            <a:ext cx="2652984" cy="845770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26AC2C-72F4-E897-EA15-F59308B431A4}"/>
              </a:ext>
            </a:extLst>
          </p:cNvPr>
          <p:cNvSpPr/>
          <p:nvPr/>
        </p:nvSpPr>
        <p:spPr>
          <a:xfrm>
            <a:off x="402594" y="500101"/>
            <a:ext cx="2652984" cy="647599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Google Shape;170;p39">
            <a:extLst>
              <a:ext uri="{FF2B5EF4-FFF2-40B4-BE49-F238E27FC236}">
                <a16:creationId xmlns:a16="http://schemas.microsoft.com/office/drawing/2014/main" id="{2761F32E-828E-F122-6E79-251ED8576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923" y="500101"/>
            <a:ext cx="2413152" cy="699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1633"/>
                </a:solidFill>
                <a:latin typeface="Avenir Next LT Pro" panose="020B0504020202020204" pitchFamily="34" charset="0"/>
              </a:rPr>
              <a:t>Ivan Font</a:t>
            </a:r>
            <a:endParaRPr sz="3200" b="1" dirty="0">
              <a:solidFill>
                <a:srgbClr val="001633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9" name="Google Shape;172;p39">
            <a:extLst>
              <a:ext uri="{FF2B5EF4-FFF2-40B4-BE49-F238E27FC236}">
                <a16:creationId xmlns:a16="http://schemas.microsoft.com/office/drawing/2014/main" id="{48226987-EA48-4253-3354-D69CE0AC65FA}"/>
              </a:ext>
            </a:extLst>
          </p:cNvPr>
          <p:cNvCxnSpPr>
            <a:cxnSpLocks/>
          </p:cNvCxnSpPr>
          <p:nvPr/>
        </p:nvCxnSpPr>
        <p:spPr>
          <a:xfrm>
            <a:off x="702166" y="1031672"/>
            <a:ext cx="2135000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54DC9BB-9162-9CBE-A985-74CF9B9BFBC1}"/>
              </a:ext>
            </a:extLst>
          </p:cNvPr>
          <p:cNvSpPr/>
          <p:nvPr/>
        </p:nvSpPr>
        <p:spPr>
          <a:xfrm>
            <a:off x="255359" y="2415425"/>
            <a:ext cx="3061622" cy="948313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15A07D-9163-0414-F8D6-A32E61CF48B3}"/>
              </a:ext>
            </a:extLst>
          </p:cNvPr>
          <p:cNvSpPr/>
          <p:nvPr/>
        </p:nvSpPr>
        <p:spPr>
          <a:xfrm>
            <a:off x="501915" y="2578752"/>
            <a:ext cx="2982983" cy="693187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Google Shape;170;p39">
            <a:extLst>
              <a:ext uri="{FF2B5EF4-FFF2-40B4-BE49-F238E27FC236}">
                <a16:creationId xmlns:a16="http://schemas.microsoft.com/office/drawing/2014/main" id="{F5043BD2-C35C-ACF9-7535-3D0BD00BE1AF}"/>
              </a:ext>
            </a:extLst>
          </p:cNvPr>
          <p:cNvSpPr txBox="1">
            <a:spLocks/>
          </p:cNvSpPr>
          <p:nvPr/>
        </p:nvSpPr>
        <p:spPr>
          <a:xfrm>
            <a:off x="719179" y="2578752"/>
            <a:ext cx="2784848" cy="784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>
                <a:solidFill>
                  <a:srgbClr val="001633"/>
                </a:solidFill>
              </a:rPr>
              <a:t>Ricard Plana</a:t>
            </a:r>
          </a:p>
        </p:txBody>
      </p:sp>
      <p:cxnSp>
        <p:nvCxnSpPr>
          <p:cNvPr id="23" name="Google Shape;172;p39">
            <a:extLst>
              <a:ext uri="{FF2B5EF4-FFF2-40B4-BE49-F238E27FC236}">
                <a16:creationId xmlns:a16="http://schemas.microsoft.com/office/drawing/2014/main" id="{97A8CD46-21A8-2DEE-94A8-620B62AA4F85}"/>
              </a:ext>
            </a:extLst>
          </p:cNvPr>
          <p:cNvCxnSpPr>
            <a:cxnSpLocks/>
          </p:cNvCxnSpPr>
          <p:nvPr/>
        </p:nvCxnSpPr>
        <p:spPr>
          <a:xfrm>
            <a:off x="816421" y="3120717"/>
            <a:ext cx="2463853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4" name="Picture 8" descr="Architect">
            <a:extLst>
              <a:ext uri="{FF2B5EF4-FFF2-40B4-BE49-F238E27FC236}">
                <a16:creationId xmlns:a16="http://schemas.microsoft.com/office/drawing/2014/main" id="{6F821933-C8E3-1810-B854-DD1D3345A3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9951" y="5850089"/>
            <a:ext cx="2728237" cy="909412"/>
          </a:xfrm>
          <a:prstGeom prst="rect">
            <a:avLst/>
          </a:prstGeom>
        </p:spPr>
      </p:pic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4D57E6-DD7F-FA7B-E51A-BD72F7632974}"/>
              </a:ext>
            </a:extLst>
          </p:cNvPr>
          <p:cNvSpPr txBox="1">
            <a:spLocks/>
          </p:cNvSpPr>
          <p:nvPr/>
        </p:nvSpPr>
        <p:spPr>
          <a:xfrm>
            <a:off x="247913" y="5355420"/>
            <a:ext cx="5469599" cy="6517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🔗 </a:t>
            </a:r>
            <a:r>
              <a:rPr lang="en-US" sz="1400" b="1">
                <a:solidFill>
                  <a:srgbClr val="FFFFFF"/>
                </a:solidFill>
                <a:ea typeface="+mn-lt"/>
                <a:cs typeface="+mn-lt"/>
              </a:rPr>
              <a:t>LinkedIn</a:t>
            </a:r>
            <a:r>
              <a:rPr lang="en-US" sz="1400">
                <a:solidFill>
                  <a:srgbClr val="FFFFFF"/>
                </a:solidFill>
                <a:ea typeface="+mn-lt"/>
                <a:cs typeface="+mn-lt"/>
              </a:rPr>
              <a:t>: https://www.linkedin.com/in/marc-bometon-perez/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79955F-0308-9C99-816E-A903E4D7A129}"/>
              </a:ext>
            </a:extLst>
          </p:cNvPr>
          <p:cNvSpPr/>
          <p:nvPr/>
        </p:nvSpPr>
        <p:spPr>
          <a:xfrm>
            <a:off x="268976" y="4276582"/>
            <a:ext cx="3315289" cy="948313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9AAB88-BF67-6084-6C72-EB6F7D25CA1C}"/>
              </a:ext>
            </a:extLst>
          </p:cNvPr>
          <p:cNvSpPr/>
          <p:nvPr/>
        </p:nvSpPr>
        <p:spPr>
          <a:xfrm>
            <a:off x="515533" y="4439909"/>
            <a:ext cx="3278886" cy="693187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Google Shape;170;p39">
            <a:extLst>
              <a:ext uri="{FF2B5EF4-FFF2-40B4-BE49-F238E27FC236}">
                <a16:creationId xmlns:a16="http://schemas.microsoft.com/office/drawing/2014/main" id="{708484DD-7C27-9C5D-7217-81A344FA3F92}"/>
              </a:ext>
            </a:extLst>
          </p:cNvPr>
          <p:cNvSpPr txBox="1">
            <a:spLocks/>
          </p:cNvSpPr>
          <p:nvPr/>
        </p:nvSpPr>
        <p:spPr>
          <a:xfrm>
            <a:off x="732797" y="4439909"/>
            <a:ext cx="3315290" cy="784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EDBE15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3200">
                <a:solidFill>
                  <a:srgbClr val="001633"/>
                </a:solidFill>
              </a:rPr>
              <a:t>Marc Bometón</a:t>
            </a:r>
          </a:p>
        </p:txBody>
      </p:sp>
      <p:cxnSp>
        <p:nvCxnSpPr>
          <p:cNvPr id="30" name="Google Shape;172;p39">
            <a:extLst>
              <a:ext uri="{FF2B5EF4-FFF2-40B4-BE49-F238E27FC236}">
                <a16:creationId xmlns:a16="http://schemas.microsoft.com/office/drawing/2014/main" id="{A01AE463-07A1-0153-0E19-84F38566491E}"/>
              </a:ext>
            </a:extLst>
          </p:cNvPr>
          <p:cNvCxnSpPr>
            <a:cxnSpLocks/>
          </p:cNvCxnSpPr>
          <p:nvPr/>
        </p:nvCxnSpPr>
        <p:spPr>
          <a:xfrm>
            <a:off x="830039" y="4981874"/>
            <a:ext cx="2463853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4" name="Picture 33" descr="A person wearing glasses and a green shirt&#10;&#10;AI-generated content may be incorrect.">
            <a:extLst>
              <a:ext uri="{FF2B5EF4-FFF2-40B4-BE49-F238E27FC236}">
                <a16:creationId xmlns:a16="http://schemas.microsoft.com/office/drawing/2014/main" id="{730933B3-4813-E582-5A00-FE69777268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4033" y="4603132"/>
            <a:ext cx="1791575" cy="2156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47030DC5-3F5D-1FC6-D5CE-CAD0F104F393}"/>
              </a:ext>
            </a:extLst>
          </p:cNvPr>
          <p:cNvGrpSpPr/>
          <p:nvPr/>
        </p:nvGrpSpPr>
        <p:grpSpPr>
          <a:xfrm>
            <a:off x="9638358" y="2205"/>
            <a:ext cx="2066491" cy="2483626"/>
            <a:chOff x="9638358" y="2205"/>
            <a:chExt cx="2066491" cy="2483626"/>
          </a:xfrm>
        </p:grpSpPr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E5A5803B-86B7-6B3A-2698-71F406EDF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638358" y="160522"/>
              <a:ext cx="1831948" cy="2325309"/>
            </a:xfrm>
            <a:prstGeom prst="round2DiagRect">
              <a:avLst>
                <a:gd name="adj1" fmla="val 16667"/>
                <a:gd name="adj2" fmla="val 2507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n 3" descr="Texto&#10;&#10;El contenido generado por IA puede ser incorrecto.">
              <a:extLst>
                <a:ext uri="{FF2B5EF4-FFF2-40B4-BE49-F238E27FC236}">
                  <a16:creationId xmlns:a16="http://schemas.microsoft.com/office/drawing/2014/main" id="{858C3F00-A433-B0C2-6AE7-69396BBF5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64111" y="2205"/>
              <a:ext cx="340738" cy="538841"/>
            </a:xfrm>
            <a:prstGeom prst="rect">
              <a:avLst/>
            </a:prstGeom>
          </p:spPr>
        </p:pic>
      </p:grpSp>
      <p:pic>
        <p:nvPicPr>
          <p:cNvPr id="25" name="Picture 11" descr="Conviértase en Instructor Certificado de Microsoft - MCT">
            <a:extLst>
              <a:ext uri="{FF2B5EF4-FFF2-40B4-BE49-F238E27FC236}">
                <a16:creationId xmlns:a16="http://schemas.microsoft.com/office/drawing/2014/main" id="{21F39417-2F9D-313E-253A-119359AA78C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7232" y="2176015"/>
            <a:ext cx="578172" cy="5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5994F-6717-1E85-B7F7-661810F3E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94D7-843F-7B13-E6A8-6D74EB73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s-ES" dirty="0"/>
              <a:t>Diferencias con </a:t>
            </a:r>
            <a:r>
              <a:rPr lang="es-ES" dirty="0" err="1"/>
              <a:t>Copilot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EF579-6D2B-CEC1-B4BB-8EFE20E594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9362" y="2127829"/>
            <a:ext cx="2255928" cy="260731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82A076-4B07-A10C-24B0-F7397BAB1B14}"/>
              </a:ext>
            </a:extLst>
          </p:cNvPr>
          <p:cNvSpPr txBox="1"/>
          <p:nvPr/>
        </p:nvSpPr>
        <p:spPr>
          <a:xfrm flipH="1">
            <a:off x="2021371" y="4844490"/>
            <a:ext cx="3090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cs typeface="Segoe UI"/>
              </a:rPr>
              <a:t>Azure AI Foundry</a:t>
            </a:r>
            <a:endParaRPr lang="en-US" sz="2000" b="1" dirty="0" err="1">
              <a:cs typeface="Segoe UI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A8DF76-2920-6454-1038-B4CAE80C5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4246" y="2131623"/>
            <a:ext cx="2216643" cy="2423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3B22AE-B9E8-BC37-B610-61E6CE567FF1}"/>
              </a:ext>
            </a:extLst>
          </p:cNvPr>
          <p:cNvSpPr txBox="1"/>
          <p:nvPr/>
        </p:nvSpPr>
        <p:spPr>
          <a:xfrm>
            <a:off x="7139050" y="4833824"/>
            <a:ext cx="35546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Microsoft Copilot Studio</a:t>
            </a:r>
            <a:endParaRPr lang="en-US" dirty="0">
              <a:cs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96C55-681B-BE5C-4F1E-860339DA3CC8}"/>
              </a:ext>
            </a:extLst>
          </p:cNvPr>
          <p:cNvSpPr txBox="1"/>
          <p:nvPr/>
        </p:nvSpPr>
        <p:spPr>
          <a:xfrm>
            <a:off x="5793179" y="3675413"/>
            <a:ext cx="59574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VS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8859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8B21-0213-DBAB-2CB0-4D19CDB26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5210-069A-CB25-B8FC-B1281F97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s-ES" dirty="0"/>
              <a:t>Diferencias con </a:t>
            </a:r>
            <a:r>
              <a:rPr lang="es-ES" dirty="0" err="1"/>
              <a:t>Copilot</a:t>
            </a:r>
            <a:endParaRPr lang="es-ES" dirty="0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AC1F565E-B9BE-66CF-A053-C1BA30D92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795059"/>
              </p:ext>
            </p:extLst>
          </p:nvPr>
        </p:nvGraphicFramePr>
        <p:xfrm>
          <a:off x="845127" y="1399309"/>
          <a:ext cx="10552265" cy="4891458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2673926">
                  <a:extLst>
                    <a:ext uri="{9D8B030D-6E8A-4147-A177-3AD203B41FA5}">
                      <a16:colId xmlns:a16="http://schemas.microsoft.com/office/drawing/2014/main" val="2533986902"/>
                    </a:ext>
                  </a:extLst>
                </a:gridCol>
                <a:gridCol w="3888230">
                  <a:extLst>
                    <a:ext uri="{9D8B030D-6E8A-4147-A177-3AD203B41FA5}">
                      <a16:colId xmlns:a16="http://schemas.microsoft.com/office/drawing/2014/main" val="2293271319"/>
                    </a:ext>
                  </a:extLst>
                </a:gridCol>
                <a:gridCol w="3990109">
                  <a:extLst>
                    <a:ext uri="{9D8B030D-6E8A-4147-A177-3AD203B41FA5}">
                      <a16:colId xmlns:a16="http://schemas.microsoft.com/office/drawing/2014/main" val="1245178833"/>
                    </a:ext>
                  </a:extLst>
                </a:gridCol>
              </a:tblGrid>
              <a:tr h="65316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b="1" kern="1200" spc="0" baseline="0" noProof="0" dirty="0">
                          <a:solidFill>
                            <a:srgbClr val="FFFFFF"/>
                          </a:solidFill>
                        </a:rPr>
                        <a:t>Característica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b="1" kern="1200" spc="0" baseline="0" noProof="0" err="1">
                          <a:solidFill>
                            <a:srgbClr val="FFFFFF"/>
                          </a:solidFill>
                        </a:rPr>
                        <a:t>Copilot</a:t>
                      </a:r>
                      <a:endParaRPr lang="es-ES" sz="2400" b="1" kern="1200" spc="0" baseline="0" noProof="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2400" b="1" kern="1200" spc="0" baseline="0" noProof="0" dirty="0">
                          <a:solidFill>
                            <a:srgbClr val="FFFFFF"/>
                          </a:solidFill>
                        </a:rPr>
                        <a:t>Azure AI </a:t>
                      </a:r>
                      <a:r>
                        <a:rPr lang="es-ES" sz="2400" b="1" kern="1200" spc="0" baseline="0" noProof="0" err="1">
                          <a:solidFill>
                            <a:srgbClr val="FFFFFF"/>
                          </a:solidFill>
                        </a:rPr>
                        <a:t>Foundry</a:t>
                      </a:r>
                      <a:endParaRPr lang="es-ES" sz="2400" b="1" kern="1200" spc="0" baseline="0" noProof="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77712"/>
                  </a:ext>
                </a:extLst>
              </a:tr>
              <a:tr h="653162">
                <a:tc>
                  <a:txBody>
                    <a:bodyPr/>
                    <a:lstStyle/>
                    <a:p>
                      <a:pPr lvl="0" algn="l" fontAlgn="ctr"/>
                      <a:r>
                        <a:rPr lang="es-ES" sz="1800" b="1" kern="1200" spc="0" baseline="0" noProof="0" dirty="0">
                          <a:solidFill>
                            <a:srgbClr val="FFFFFF"/>
                          </a:solidFill>
                        </a:rPr>
                        <a:t>Tipo de herramienta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Low </a:t>
                      </a:r>
                      <a:r>
                        <a:rPr lang="es-ES" sz="1800" kern="1200" spc="0" baseline="0" noProof="0" err="1">
                          <a:solidFill>
                            <a:srgbClr val="FFFFFF"/>
                          </a:solidFill>
                        </a:rPr>
                        <a:t>Code</a:t>
                      </a:r>
                      <a:endParaRPr lang="es-ES" sz="1800" kern="1200" spc="0" baseline="0" noProof="0" dirty="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No necesariamente Low </a:t>
                      </a:r>
                      <a:r>
                        <a:rPr lang="es-ES" sz="1800" kern="1200" spc="0" baseline="0" noProof="0" dirty="0" err="1">
                          <a:solidFill>
                            <a:srgbClr val="FFFFFF"/>
                          </a:solidFill>
                        </a:rPr>
                        <a:t>Code</a:t>
                      </a:r>
                      <a:endParaRPr lang="es-ES" sz="1800" kern="1200" spc="0" baseline="0" noProof="0" dirty="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15004"/>
                  </a:ext>
                </a:extLst>
              </a:tr>
              <a:tr h="653162">
                <a:tc>
                  <a:txBody>
                    <a:bodyPr/>
                    <a:lstStyle/>
                    <a:p>
                      <a:pPr lvl="0" algn="l" fontAlgn="ctr"/>
                      <a:r>
                        <a:rPr lang="es-ES" sz="1800" b="1" kern="1200" spc="0" baseline="0" noProof="0" dirty="0">
                          <a:solidFill>
                            <a:srgbClr val="FFFFFF"/>
                          </a:solidFill>
                        </a:rPr>
                        <a:t>Enfoque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Creación de </a:t>
                      </a:r>
                      <a:r>
                        <a:rPr lang="es-ES" sz="1800" kern="1200" spc="0" baseline="0" noProof="0" err="1">
                          <a:solidFill>
                            <a:srgbClr val="FFFFFF"/>
                          </a:solidFill>
                        </a:rPr>
                        <a:t>chatbots</a:t>
                      </a:r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 conectados a datos personalizados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Diversos modelos de IA (no solo </a:t>
                      </a:r>
                      <a:r>
                        <a:rPr lang="es-ES" sz="1800" kern="1200" spc="0" baseline="0" noProof="0" err="1">
                          <a:solidFill>
                            <a:srgbClr val="FFFFFF"/>
                          </a:solidFill>
                        </a:rPr>
                        <a:t>chatbots</a:t>
                      </a:r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51887"/>
                  </a:ext>
                </a:extLst>
              </a:tr>
              <a:tr h="653162">
                <a:tc>
                  <a:txBody>
                    <a:bodyPr/>
                    <a:lstStyle/>
                    <a:p>
                      <a:pPr lvl="0" algn="l" fontAlgn="ctr"/>
                      <a:r>
                        <a:rPr lang="es-ES" sz="1800" b="1" kern="1200" spc="0" baseline="0" noProof="0" dirty="0">
                          <a:solidFill>
                            <a:srgbClr val="FFFFFF"/>
                          </a:solidFill>
                        </a:rPr>
                        <a:t>Personalización de datos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Sí, permite generar </a:t>
                      </a:r>
                      <a:r>
                        <a:rPr lang="es-ES" sz="1800" kern="1200" spc="0" baseline="0" noProof="0" err="1">
                          <a:solidFill>
                            <a:srgbClr val="FFFFFF"/>
                          </a:solidFill>
                        </a:rPr>
                        <a:t>chatbots</a:t>
                      </a:r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 con sets de datos personalizados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Sí, permite mayor complejidad y flexibilidad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122139"/>
                  </a:ext>
                </a:extLst>
              </a:tr>
              <a:tr h="972486">
                <a:tc>
                  <a:txBody>
                    <a:bodyPr/>
                    <a:lstStyle/>
                    <a:p>
                      <a:pPr lvl="0" algn="l" fontAlgn="ctr"/>
                      <a:r>
                        <a:rPr lang="es-ES" sz="1800" b="1" kern="1200" spc="0" baseline="0" noProof="0" dirty="0">
                          <a:solidFill>
                            <a:srgbClr val="FFFFFF"/>
                          </a:solidFill>
                        </a:rPr>
                        <a:t>Complejidad de uso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Muy fácil y sencillo de usar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Puede ser más complejo, dirigido a data </a:t>
                      </a:r>
                      <a:r>
                        <a:rPr lang="es-ES" sz="1800" kern="1200" spc="0" baseline="0" noProof="0" err="1">
                          <a:solidFill>
                            <a:srgbClr val="FFFFFF"/>
                          </a:solidFill>
                        </a:rPr>
                        <a:t>scientists</a:t>
                      </a:r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 y desarrolladores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774538"/>
                  </a:ext>
                </a:extLst>
              </a:tr>
              <a:tr h="653162">
                <a:tc>
                  <a:txBody>
                    <a:bodyPr/>
                    <a:lstStyle/>
                    <a:p>
                      <a:pPr lvl="0" algn="l" fontAlgn="ctr"/>
                      <a:r>
                        <a:rPr lang="es-ES" sz="1800" b="1" kern="1200" spc="0" baseline="0" noProof="0" dirty="0">
                          <a:solidFill>
                            <a:srgbClr val="FFFFFF"/>
                          </a:solidFill>
                        </a:rPr>
                        <a:t>Capacidad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Solo </a:t>
                      </a:r>
                      <a:r>
                        <a:rPr lang="es-ES" sz="1800" kern="1200" spc="0" baseline="0" noProof="0" err="1">
                          <a:solidFill>
                            <a:srgbClr val="FFFFFF"/>
                          </a:solidFill>
                        </a:rPr>
                        <a:t>chatbots</a:t>
                      </a:r>
                      <a:endParaRPr lang="es-ES" sz="1800" kern="1200" spc="0" baseline="0" noProof="0" dirty="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Múltiples modelos de IA, más versátil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409960"/>
                  </a:ext>
                </a:extLst>
              </a:tr>
              <a:tr h="653162">
                <a:tc>
                  <a:txBody>
                    <a:bodyPr/>
                    <a:lstStyle/>
                    <a:p>
                      <a:pPr lvl="0" algn="l" fontAlgn="ctr"/>
                      <a:r>
                        <a:rPr lang="es-ES" sz="1800" b="1" kern="1200" spc="0" baseline="0" noProof="0" dirty="0">
                          <a:solidFill>
                            <a:srgbClr val="FFFFFF"/>
                          </a:solidFill>
                        </a:rPr>
                        <a:t>Tiempo de implementación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Rápido, ideal para soluciones de atención al cliente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kern="1200" spc="0" baseline="0" noProof="0" dirty="0">
                          <a:solidFill>
                            <a:srgbClr val="FFFFFF"/>
                          </a:solidFill>
                        </a:rPr>
                        <a:t>Más complejo y con mayor tiempo de implementación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L>
                    <a:lnR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R>
                    <a:lnT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T>
                    <a:lnB w="1270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016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8147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690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BEA0E9-196F-8868-C146-D6976AEF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175584"/>
            <a:ext cx="12192001" cy="4682416"/>
            <a:chOff x="-1" y="2175584"/>
            <a:chExt cx="12192001" cy="4682416"/>
          </a:xfrm>
        </p:grpSpPr>
        <p:sp>
          <p:nvSpPr>
            <p:cNvPr id="7" name="Rounded Rectangle 3" descr="Dark Pattern: Plus dots">
              <a:extLst>
                <a:ext uri="{FF2B5EF4-FFF2-40B4-BE49-F238E27FC236}">
                  <a16:creationId xmlns:a16="http://schemas.microsoft.com/office/drawing/2014/main" id="{A0E7F714-DE13-934E-63DF-8A813762D2D7}"/>
                </a:ext>
              </a:extLst>
            </p:cNvPr>
            <p:cNvSpPr/>
            <p:nvPr/>
          </p:nvSpPr>
          <p:spPr bwMode="auto">
            <a:xfrm rot="10800000">
              <a:off x="-1" y="4724399"/>
              <a:ext cx="12192000" cy="2133600"/>
            </a:xfrm>
            <a:prstGeom prst="rect">
              <a:avLst/>
            </a:prstGeom>
            <a:blipFill dpi="0" rotWithShape="1">
              <a:blip r:embed="rId3">
                <a:alphaModFix amt="20000"/>
                <a:lum bright="-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2DFEC8-B983-2FBE-A51B-C353E2D5AFBE}"/>
                </a:ext>
              </a:extLst>
            </p:cNvPr>
            <p:cNvSpPr/>
            <p:nvPr/>
          </p:nvSpPr>
          <p:spPr bwMode="auto">
            <a:xfrm>
              <a:off x="0" y="2175584"/>
              <a:ext cx="12192000" cy="4682416"/>
            </a:xfrm>
            <a:prstGeom prst="rect">
              <a:avLst/>
            </a:prstGeom>
            <a:gradFill>
              <a:gsLst>
                <a:gs pos="100000">
                  <a:srgbClr val="091F2C">
                    <a:alpha val="2000"/>
                  </a:srgbClr>
                </a:gs>
                <a:gs pos="37000">
                  <a:schemeClr val="bg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5BB0516A-FF54-265F-E0E6-F7650CAF83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4701615" y="3049542"/>
            <a:ext cx="2788771" cy="758917"/>
          </a:xfrm>
          <a:prstGeom prst="roundRect">
            <a:avLst>
              <a:gd name="adj" fmla="val 50000"/>
            </a:avLst>
          </a:prstGeom>
          <a:solidFill>
            <a:srgbClr val="D6522B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 fontAlgn="base">
              <a:spcAft>
                <a:spcPct val="0"/>
              </a:spcAft>
              <a:defRPr/>
            </a:pPr>
            <a:r>
              <a:rPr lang="en-US" sz="3200" b="1" spc="0"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n-lt"/>
                <a:sym typeface="Rubik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8985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46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E8606-8560-43EA-EE21-93B9F1E5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5CE1C83-2F22-8778-3B72-0D03AB1F260C}"/>
              </a:ext>
            </a:extLst>
          </p:cNvPr>
          <p:cNvSpPr txBox="1">
            <a:spLocks/>
          </p:cNvSpPr>
          <p:nvPr/>
        </p:nvSpPr>
        <p:spPr>
          <a:xfrm>
            <a:off x="344518" y="3954547"/>
            <a:ext cx="11302666" cy="2326791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>
                <a:solidFill>
                  <a:srgbClr val="FFFFFF"/>
                </a:solidFill>
                <a:cs typeface="Segoe Sans Display Semibold"/>
              </a:rPr>
              <a:t>Azure AI Foundry</a:t>
            </a:r>
          </a:p>
          <a:p>
            <a:endParaRPr lang="en-US" sz="4400">
              <a:solidFill>
                <a:srgbClr val="FFFFFF"/>
              </a:solidFill>
              <a:cs typeface="Segoe Sans Display Semibold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2000">
              <a:solidFill>
                <a:srgbClr val="FFFFFF"/>
              </a:solidFill>
              <a:ea typeface="+mj-lt"/>
              <a:cs typeface="+mj-lt"/>
            </a:endParaRPr>
          </a:p>
          <a:p>
            <a:endParaRPr lang="en-US" sz="2000">
              <a:solidFill>
                <a:srgbClr val="FFFFFF"/>
              </a:solidFill>
              <a:cs typeface="Segoe UI Semibold"/>
            </a:endParaRPr>
          </a:p>
          <a:p>
            <a:endParaRPr lang="en-US" sz="2000">
              <a:solidFill>
                <a:srgbClr val="FFFFFF"/>
              </a:solidFill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1494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FCC3DC-3AC6-BE9A-5036-C0D7F7788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55"/>
          <a:stretch/>
        </p:blipFill>
        <p:spPr bwMode="auto">
          <a:xfrm>
            <a:off x="400050" y="903112"/>
            <a:ext cx="11391900" cy="532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nnounces new tools and all the latest AI news - AI Weekly">
            <a:extLst>
              <a:ext uri="{FF2B5EF4-FFF2-40B4-BE49-F238E27FC236}">
                <a16:creationId xmlns:a16="http://schemas.microsoft.com/office/drawing/2014/main" id="{B9D85E31-1BC5-588E-A318-9A8C631C6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3500" y="1179691"/>
            <a:ext cx="9525000" cy="416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30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7A1B1-F46B-0751-EC36-7A889439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ADCC-1FE5-AADA-A162-16C0CFD5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/>
              <a:t>¿</a:t>
            </a:r>
            <a:r>
              <a:rPr lang="en-US" err="1"/>
              <a:t>Qué</a:t>
            </a:r>
            <a:r>
              <a:rPr lang="en-US"/>
              <a:t> 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E2C37-8430-21EF-5896-A61D45C264F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913605" cy="4833938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dirty="0">
                <a:cs typeface="Segoe UI"/>
              </a:rPr>
              <a:t>Se trata de una plataforma diseñada para desarrollo y despliegue de aplicaciones de IA.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dirty="0">
                <a:cs typeface="Segoe UI"/>
              </a:rPr>
              <a:t>Ayuda a los negocios a construir, desplegar y gestionar dichas aplicaciones integrándose en la infraestructura de Microsoft.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endParaRPr lang="en-US"/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BA1F09-4D28-7174-BC46-DF52813EEB66}"/>
              </a:ext>
            </a:extLst>
          </p:cNvPr>
          <p:cNvGrpSpPr/>
          <p:nvPr/>
        </p:nvGrpSpPr>
        <p:grpSpPr>
          <a:xfrm>
            <a:off x="6665102" y="1890321"/>
            <a:ext cx="4393925" cy="3072432"/>
            <a:chOff x="6885680" y="1890321"/>
            <a:chExt cx="4393925" cy="30724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5CA986-3E5A-C7A4-D5AD-574106B5F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5680" y="1890321"/>
              <a:ext cx="2951118" cy="3072432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97EA6A-E71D-EFBE-995C-03EE2C59D302}"/>
                </a:ext>
              </a:extLst>
            </p:cNvPr>
            <p:cNvSpPr txBox="1"/>
            <p:nvPr/>
          </p:nvSpPr>
          <p:spPr>
            <a:xfrm flipH="1">
              <a:off x="8803105" y="4050630"/>
              <a:ext cx="247650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cs typeface="Segoe UI"/>
                </a:rPr>
                <a:t>Azure AI Foundry</a:t>
              </a:r>
              <a:endParaRPr lang="en-US" sz="200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770974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5B29E-4583-3FF5-3981-3E3FEF91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F8BA-E12C-AEE3-A04D-BBE8E855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/>
              <a:t>¿</a:t>
            </a:r>
            <a:r>
              <a:rPr lang="en-US" err="1"/>
              <a:t>Qué</a:t>
            </a:r>
            <a:r>
              <a:rPr lang="en-US"/>
              <a:t> </a:t>
            </a:r>
            <a:r>
              <a:rPr lang="en-US" err="1"/>
              <a:t>ofrece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8593-164E-A3D0-5CFA-322FC1D8A7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33474" y="1435100"/>
            <a:ext cx="8666843" cy="4833938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 sz="220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2200" dirty="0">
                <a:cs typeface="Segoe UI"/>
              </a:rPr>
              <a:t>Soporte para todo el ciclo de vida del desarrollo, desde la preparación de datos y entrenamiento de modelos hasta despliegue y mantenimiento.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 sz="220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 sz="220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2200" dirty="0">
                <a:cs typeface="Segoe UI"/>
              </a:rPr>
              <a:t>Es escalable a nivel de negocio utilizando la infraestructura de Azure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 sz="220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 sz="220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2200" dirty="0">
                <a:cs typeface="Segoe UI"/>
              </a:rPr>
              <a:t>Diversos ámbitos de aplicación según los casos de uso. 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,Sans-Serif" panose="05000000000000000000" pitchFamily="2" charset="2"/>
              <a:buChar char="•"/>
            </a:pPr>
            <a:endParaRPr lang="en-US" sz="2200"/>
          </a:p>
        </p:txBody>
      </p:sp>
      <p:pic>
        <p:nvPicPr>
          <p:cNvPr id="5" name="Picture 4" descr="Sdlc, software, development, life, cycle icon - Download on Iconfinder">
            <a:extLst>
              <a:ext uri="{FF2B5EF4-FFF2-40B4-BE49-F238E27FC236}">
                <a16:creationId xmlns:a16="http://schemas.microsoft.com/office/drawing/2014/main" id="{BCC31E90-91B1-897D-A28D-D3767C328C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15" y="1431471"/>
            <a:ext cx="1926773" cy="1863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704931-2B6C-0572-94B3-4ECA11836E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674" y="4570205"/>
            <a:ext cx="1448419" cy="1389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23116-74D2-3D68-B897-D44D381943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47" y="3539774"/>
            <a:ext cx="1165762" cy="11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0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4315-A144-0F43-38A4-596EBB5D2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D487-6E67-B345-D1C2-91ED482B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>
                <a:cs typeface="Segoe UI Semibold"/>
              </a:rPr>
              <a:t>¿</a:t>
            </a:r>
            <a:r>
              <a:rPr lang="en-US" sz="4400" err="1">
                <a:cs typeface="Segoe UI Semibold"/>
              </a:rPr>
              <a:t>Qué</a:t>
            </a:r>
            <a:r>
              <a:rPr lang="en-US" sz="4400">
                <a:cs typeface="Segoe UI Semibold"/>
              </a:rPr>
              <a:t> </a:t>
            </a:r>
            <a:r>
              <a:rPr lang="en-US" sz="4400" err="1">
                <a:cs typeface="Segoe UI Semibold"/>
              </a:rPr>
              <a:t>ofrece</a:t>
            </a:r>
            <a:r>
              <a:rPr lang="en-US" sz="4400">
                <a:cs typeface="Segoe UI Semibold"/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7073-4EB1-2E0B-3215-C0AC65CB2D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490186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s-ES" dirty="0">
              <a:cs typeface="Segoe UI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 dirty="0">
                <a:cs typeface="Segoe UI"/>
              </a:rPr>
              <a:t>Acceso a librerías de modelos y plantillas de IA preconstruidas para agilizar los desarrollos.</a:t>
            </a:r>
            <a:endParaRPr lang="es-E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s-ES" dirty="0"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 dirty="0">
                <a:latin typeface="Segoe UI"/>
                <a:cs typeface="Segoe UI"/>
              </a:rPr>
              <a:t>Permite generar y entrenar nuevos modelos con herramientas de Fine </a:t>
            </a:r>
            <a:r>
              <a:rPr lang="es-ES" dirty="0" err="1">
                <a:latin typeface="Segoe UI"/>
                <a:cs typeface="Segoe UI"/>
              </a:rPr>
              <a:t>tunning</a:t>
            </a:r>
            <a:r>
              <a:rPr lang="es-ES" dirty="0">
                <a:latin typeface="Segoe UI"/>
                <a:cs typeface="Segoe UI"/>
              </a:rPr>
              <a:t> para que se adapten a las necesidades de los negocios.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s-ES" dirty="0"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 dirty="0">
                <a:latin typeface="Segoe UI"/>
                <a:cs typeface="Segoe UI"/>
              </a:rPr>
              <a:t>Ofrece herramientas No-</a:t>
            </a:r>
            <a:r>
              <a:rPr lang="es-ES" dirty="0" err="1">
                <a:latin typeface="Segoe UI"/>
                <a:cs typeface="Segoe UI"/>
              </a:rPr>
              <a:t>Code</a:t>
            </a:r>
            <a:r>
              <a:rPr lang="es-ES" dirty="0">
                <a:latin typeface="Segoe UI"/>
                <a:cs typeface="Segoe UI"/>
              </a:rPr>
              <a:t>/Low-</a:t>
            </a:r>
            <a:r>
              <a:rPr lang="es-ES" dirty="0" err="1">
                <a:latin typeface="Segoe UI"/>
                <a:cs typeface="Segoe UI"/>
              </a:rPr>
              <a:t>Code</a:t>
            </a:r>
            <a:r>
              <a:rPr lang="es-ES" dirty="0">
                <a:latin typeface="Segoe UI"/>
                <a:cs typeface="Segoe UI"/>
              </a:rPr>
              <a:t> para simplificar los procesos de desarrollo.</a:t>
            </a:r>
            <a:endParaRPr lang="es-ES" sz="2000" dirty="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955782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3FBE4-6B7D-199A-82E4-D69251E83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319E-A238-9CD9-5879-CE43512E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>
                <a:cs typeface="Segoe UI Semibold"/>
              </a:rPr>
              <a:t>¿</a:t>
            </a:r>
            <a:r>
              <a:rPr lang="en-US" sz="4400" err="1">
                <a:cs typeface="Segoe UI Semibold"/>
              </a:rPr>
              <a:t>Qué</a:t>
            </a:r>
            <a:r>
              <a:rPr lang="en-US" sz="4400">
                <a:cs typeface="Segoe UI Semibold"/>
              </a:rPr>
              <a:t> </a:t>
            </a:r>
            <a:r>
              <a:rPr lang="en-US" sz="4400" err="1">
                <a:cs typeface="Segoe UI Semibold"/>
              </a:rPr>
              <a:t>ofrece</a:t>
            </a:r>
            <a:r>
              <a:rPr lang="en-US" sz="4400">
                <a:cs typeface="Segoe UI Semibold"/>
              </a:rPr>
              <a:t>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D64FE-B4D9-A49E-1B0F-8FEB681DB0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210383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s-ES"/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s-ES"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>
                <a:latin typeface="Segoe UI"/>
                <a:cs typeface="Segoe UI"/>
              </a:rPr>
              <a:t>Construido en la plataforma en la nube de Azure cumple con los requerimientos y estándares de seguridad y privacidad.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s-ES"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ES">
                <a:latin typeface="Segoe UI"/>
                <a:cs typeface="Segoe UI"/>
              </a:rPr>
              <a:t>Ofrece también herramientas de Gobernanza para monitorizar, auditar y gestionar los modelos de IA para su uso ético y responsable.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 panose="05000000000000000000" pitchFamily="2" charset="2"/>
              <a:buChar char="•"/>
            </a:pPr>
            <a:endParaRPr lang="es-ES" sz="2000">
              <a:latin typeface="Segoe UI Semibold"/>
              <a:cs typeface="Segoe UI Semibold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 panose="05000000000000000000" pitchFamily="2" charset="2"/>
              <a:buChar char="•"/>
            </a:pPr>
            <a:endParaRPr lang="en-US" sz="2000">
              <a:latin typeface="Segoe UI Semibold"/>
              <a:cs typeface="Segoe UI Semibold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 panose="05000000000000000000" pitchFamily="2" charset="2"/>
              <a:buChar char="•"/>
            </a:pPr>
            <a:endParaRPr lang="en-US" sz="2000">
              <a:latin typeface="Segoe UI Semibold"/>
              <a:cs typeface="Segoe UI Semibold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 panose="05000000000000000000" pitchFamily="2" charset="2"/>
              <a:buChar char="•"/>
            </a:pPr>
            <a:endParaRPr lang="en-US" sz="200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541903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7CF1B8D6F50428EE4DA41D7F2374F" ma:contentTypeVersion="15" ma:contentTypeDescription="Create a new document." ma:contentTypeScope="" ma:versionID="b249d0085bcd3af91bb9a1eafde62494">
  <xsd:schema xmlns:xsd="http://www.w3.org/2001/XMLSchema" xmlns:xs="http://www.w3.org/2001/XMLSchema" xmlns:p="http://schemas.microsoft.com/office/2006/metadata/properties" xmlns:ns1="http://schemas.microsoft.com/sharepoint/v3" xmlns:ns2="a8a70cf7-9110-44f4-b9e3-de58eb84488c" xmlns:ns3="4b8daba7-7726-4c34-9cdd-54c5aec2096d" targetNamespace="http://schemas.microsoft.com/office/2006/metadata/properties" ma:root="true" ma:fieldsID="07c53e8c77be45ca2756054bf3b8e23c" ns1:_="" ns2:_="" ns3:_="">
    <xsd:import namespace="http://schemas.microsoft.com/sharepoint/v3"/>
    <xsd:import namespace="a8a70cf7-9110-44f4-b9e3-de58eb84488c"/>
    <xsd:import namespace="4b8daba7-7726-4c34-9cdd-54c5aec20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70cf7-9110-44f4-b9e3-de58eb844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daba7-7726-4c34-9cdd-54c5aec209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b52f137-1474-4a54-a261-1f4192444281}" ma:internalName="TaxCatchAll" ma:showField="CatchAllData" ma:web="4b8daba7-7726-4c34-9cdd-54c5aec20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4b8daba7-7726-4c34-9cdd-54c5aec2096d" xsi:nil="true"/>
    <lcf76f155ced4ddcb4097134ff3c332f xmlns="a8a70cf7-9110-44f4-b9e3-de58eb84488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62966C-D5BB-4F6F-A187-118ABF7816FF}">
  <ds:schemaRefs>
    <ds:schemaRef ds:uri="4b8daba7-7726-4c34-9cdd-54c5aec2096d"/>
    <ds:schemaRef ds:uri="a8a70cf7-9110-44f4-b9e3-de58eb8448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4b8daba7-7726-4c34-9cdd-54c5aec2096d"/>
    <ds:schemaRef ds:uri="a8a70cf7-9110-44f4-b9e3-de58eb8448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1122</TotalTime>
  <Words>1246</Words>
  <Application>Microsoft Office PowerPoint</Application>
  <PresentationFormat>Widescreen</PresentationFormat>
  <Paragraphs>172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Arial,Sans-Serif</vt:lpstr>
      <vt:lpstr>Avenir Next LT Pro</vt:lpstr>
      <vt:lpstr>Calibri</vt:lpstr>
      <vt:lpstr>Consolas</vt:lpstr>
      <vt:lpstr>Courier New</vt:lpstr>
      <vt:lpstr>Segoe Sans Display Semibold</vt:lpstr>
      <vt:lpstr>Segoe UI</vt:lpstr>
      <vt:lpstr>Segoe UI Semibold</vt:lpstr>
      <vt:lpstr>Wingdings</vt:lpstr>
      <vt:lpstr>Microsoft AI Tour 16:9 Template Dark</vt:lpstr>
      <vt:lpstr>Construye tu propia IA con AI Foundry</vt:lpstr>
      <vt:lpstr>Ivan Font</vt:lpstr>
      <vt:lpstr>PowerPoint Presentation</vt:lpstr>
      <vt:lpstr>PowerPoint Presentation</vt:lpstr>
      <vt:lpstr>PowerPoint Presentation</vt:lpstr>
      <vt:lpstr>¿Qué es?</vt:lpstr>
      <vt:lpstr>¿Qué ofrece?</vt:lpstr>
      <vt:lpstr>¿Qué ofrece?</vt:lpstr>
      <vt:lpstr>¿Qué ofrece?</vt:lpstr>
      <vt:lpstr>A modo de resumen...</vt:lpstr>
      <vt:lpstr>¿Cómo se integra?</vt:lpstr>
      <vt:lpstr>Disponibilidad</vt:lpstr>
      <vt:lpstr>Costes</vt:lpstr>
      <vt:lpstr>¡Manos a la obra!</vt:lpstr>
      <vt:lpstr>¡Manos a la obra!</vt:lpstr>
      <vt:lpstr>¡Manos a la obra!</vt:lpstr>
      <vt:lpstr>Usemos nuestras implementaciones</vt:lpstr>
      <vt:lpstr>¿Pero… y como lo usamos?</vt:lpstr>
      <vt:lpstr>Limitaciones</vt:lpstr>
      <vt:lpstr>Diferencias con Copilot</vt:lpstr>
      <vt:lpstr>Diferencias con Copilot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AI Tour</dc:subject>
  <dc:creator>Henk Boelman</dc:creator>
  <cp:keywords>Microsoft AI Tour</cp:keywords>
  <dc:description/>
  <cp:lastModifiedBy>Ricard Plana</cp:lastModifiedBy>
  <cp:revision>235</cp:revision>
  <cp:lastPrinted>2023-02-15T20:48:24Z</cp:lastPrinted>
  <dcterms:created xsi:type="dcterms:W3CDTF">2024-07-16T12:54:39Z</dcterms:created>
  <dcterms:modified xsi:type="dcterms:W3CDTF">2025-03-17T14:42:34Z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0x0101000767CF1B8D6F50428EE4DA41D7F2374F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Metadata">
    <vt:lpwstr/>
  </property>
  <property fmtid="{D5CDD505-2E9C-101B-9397-08002B2CF9AE}" pid="18" name="MediaServiceImageTags">
    <vt:lpwstr/>
  </property>
  <property fmtid="{D5CDD505-2E9C-101B-9397-08002B2CF9AE}" pid="19" name="MSIP_Label_defa4170-0d19-0005-0004-bc88714345d2_Enabled">
    <vt:lpwstr>true</vt:lpwstr>
  </property>
  <property fmtid="{D5CDD505-2E9C-101B-9397-08002B2CF9AE}" pid="20" name="MSIP_Label_defa4170-0d19-0005-0004-bc88714345d2_SetDate">
    <vt:lpwstr>2024-11-28T14:29:31Z</vt:lpwstr>
  </property>
  <property fmtid="{D5CDD505-2E9C-101B-9397-08002B2CF9AE}" pid="21" name="MSIP_Label_defa4170-0d19-0005-0004-bc88714345d2_Method">
    <vt:lpwstr>Standard</vt:lpwstr>
  </property>
  <property fmtid="{D5CDD505-2E9C-101B-9397-08002B2CF9AE}" pid="22" name="MSIP_Label_defa4170-0d19-0005-0004-bc88714345d2_Name">
    <vt:lpwstr>defa4170-0d19-0005-0004-bc88714345d2</vt:lpwstr>
  </property>
  <property fmtid="{D5CDD505-2E9C-101B-9397-08002B2CF9AE}" pid="23" name="MSIP_Label_defa4170-0d19-0005-0004-bc88714345d2_SiteId">
    <vt:lpwstr>7ebcf57d-059a-4d89-82dc-a01ce81251c2</vt:lpwstr>
  </property>
  <property fmtid="{D5CDD505-2E9C-101B-9397-08002B2CF9AE}" pid="24" name="MSIP_Label_defa4170-0d19-0005-0004-bc88714345d2_ActionId">
    <vt:lpwstr>a4f4ba3b-7aeb-496a-907e-b70d57c104d9</vt:lpwstr>
  </property>
  <property fmtid="{D5CDD505-2E9C-101B-9397-08002B2CF9AE}" pid="25" name="MSIP_Label_defa4170-0d19-0005-0004-bc88714345d2_ContentBits">
    <vt:lpwstr>0</vt:lpwstr>
  </property>
</Properties>
</file>